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7" r:id="rId2"/>
    <p:sldId id="258" r:id="rId3"/>
    <p:sldId id="310" r:id="rId4"/>
    <p:sldId id="356" r:id="rId5"/>
    <p:sldId id="336" r:id="rId6"/>
    <p:sldId id="337" r:id="rId7"/>
    <p:sldId id="338" r:id="rId8"/>
    <p:sldId id="339" r:id="rId9"/>
    <p:sldId id="340" r:id="rId10"/>
    <p:sldId id="259" r:id="rId11"/>
    <p:sldId id="342" r:id="rId12"/>
    <p:sldId id="359" r:id="rId13"/>
    <p:sldId id="341" r:id="rId14"/>
    <p:sldId id="343" r:id="rId15"/>
    <p:sldId id="360" r:id="rId16"/>
    <p:sldId id="345" r:id="rId17"/>
    <p:sldId id="358" r:id="rId18"/>
    <p:sldId id="352" r:id="rId19"/>
    <p:sldId id="347" r:id="rId20"/>
    <p:sldId id="351" r:id="rId21"/>
    <p:sldId id="357" r:id="rId22"/>
    <p:sldId id="353" r:id="rId23"/>
    <p:sldId id="355" r:id="rId24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2FFF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 autoAdjust="0"/>
    <p:restoredTop sz="57093" autoAdjust="0"/>
  </p:normalViewPr>
  <p:slideViewPr>
    <p:cSldViewPr snapToGrid="0">
      <p:cViewPr varScale="1">
        <p:scale>
          <a:sx n="63" d="100"/>
          <a:sy n="63" d="100"/>
        </p:scale>
        <p:origin x="234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48EEB-294C-4545-AFF4-FE170C809655}" type="datetimeFigureOut">
              <a:rPr lang="id-ID" smtClean="0"/>
              <a:t>28/02/20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144D2-4C35-40CE-BF36-A8576B6C706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02803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BEFD7F-6E41-48AE-A461-23C589D4802B}" type="datetimeFigureOut">
              <a:rPr lang="id-ID" smtClean="0"/>
              <a:t>28/02/20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C7F44-CA88-4B51-84BC-1C6C298F259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5845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patterns/publisher-subscriber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patterns/event-sourcing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guide/architecture-styles/big-data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guide/architecture-styles/big-data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3factor.app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smartphone-car-technology-phone-33488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patterns/competing-consumer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18773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https://docs.microsoft.com/en-us/azure/architecture/patterns/publisher-subscriber</a:t>
            </a:r>
            <a:endParaRPr lang="en-US" dirty="0"/>
          </a:p>
          <a:p>
            <a:endParaRPr lang="en-US" b="0" dirty="0"/>
          </a:p>
          <a:p>
            <a:r>
              <a:rPr lang="en-US" b="0" dirty="0"/>
              <a:t>Except that subscribers observe an event instead of consuming it. This allows consumers for different purposes.</a:t>
            </a:r>
          </a:p>
          <a:p>
            <a:endParaRPr lang="en-US" b="0" dirty="0"/>
          </a:p>
          <a:p>
            <a:r>
              <a:rPr lang="en-US" b="0" dirty="0"/>
              <a:t>Specialized jobs that filter, aggregate, subscribe to multiple topics, end up with a service bus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4848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7058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https://docs.microsoft.com/en-us/azure/architecture/patterns/event-sourcing</a:t>
            </a:r>
            <a:endParaRPr lang="en-US" dirty="0"/>
          </a:p>
          <a:p>
            <a:endParaRPr lang="en-US" b="0" dirty="0"/>
          </a:p>
          <a:p>
            <a:r>
              <a:rPr lang="en-US" b="0" dirty="0"/>
              <a:t>Common technique that emphasizes events over state. Door example, bank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136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end up looking more like a graph as subscribers publish more events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Complex business rules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Warehousing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if we encouraged </a:t>
            </a:r>
            <a:r>
              <a:rPr lang="en-US" dirty="0" err="1"/>
              <a:t>uni</a:t>
            </a:r>
            <a:r>
              <a:rPr lang="en-US" dirty="0"/>
              <a:t>-directional?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6936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https://docs.microsoft.com/en-us/azure/architecture/guide/architecture-styles/big-data</a:t>
            </a:r>
            <a:endParaRPr lang="en-US" dirty="0"/>
          </a:p>
          <a:p>
            <a:endParaRPr lang="en-US" b="0" dirty="0"/>
          </a:p>
          <a:p>
            <a:r>
              <a:rPr lang="en-US" b="0" dirty="0"/>
              <a:t>What if we ditched the batch jobs?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4415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https://docs.microsoft.com/en-us/azure/architecture/guide/architecture-styles/big-data</a:t>
            </a:r>
            <a:endParaRPr lang="en-US" dirty="0"/>
          </a:p>
          <a:p>
            <a:endParaRPr lang="en-US" b="0" dirty="0"/>
          </a:p>
          <a:p>
            <a:r>
              <a:rPr lang="en-US" b="0" dirty="0"/>
              <a:t>What if we ditched the batch jobs?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6067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What are the trade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88165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https://3factor.app/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4377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0476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Same tools!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85850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 Zack:</a:t>
            </a:r>
            <a:br>
              <a:rPr lang="en-US" dirty="0"/>
            </a:br>
            <a:r>
              <a:rPr lang="en-US" dirty="0"/>
              <a:t>*  Coding Blocks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Software Engineer for Broadcom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Real-Time Analytics, I work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security events for very large organizations: Banks, Governments that have hundreds of thousands of computers, and billions of events. It's important to my customers that I detect problems as quickly as possible and I need to be able to quickly adapt when new threats are recognized.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Streaming is super cool, and worth your time</a:t>
            </a:r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What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7340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 Zack:</a:t>
            </a:r>
            <a:br>
              <a:rPr lang="en-US" dirty="0"/>
            </a:br>
            <a:r>
              <a:rPr lang="en-US" dirty="0"/>
              <a:t>*  Coding Blocks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Software Engineer for Broadcom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Real-Time Analytics, I work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security events for very large organizations: Banks, Governments that have hundreds of thousands of computers, and billions of events. It's important to my customers that I detect problems as quickly as possible and I need to be able to quickly adapt when new threats are recognized.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Streaming is super cool, and worth your time</a:t>
            </a:r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What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6969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Same tools!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6653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this talk? Check out </a:t>
            </a:r>
            <a:r>
              <a:rPr lang="en-US"/>
              <a:t>the show!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0229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XP working with streaming data or real-time data/interfaces?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4931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XP working with streaming data or real-time data/interfaces?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2155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these experiences?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https://www.pexels.com/photo/smartphone-car-technology-phone-33488/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3571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8016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interfaces I showed you are only possible because of real-time data and the user interface techniques that enable it.</a:t>
            </a:r>
          </a:p>
          <a:p>
            <a:r>
              <a:rPr lang="en-US" dirty="0"/>
              <a:t>(Stocks in a newspaper)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10531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Downside: it’s difficult!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good news is that the tooling is getting dramatically easier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More slides: 5g vs 1g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Better tools (Jaeger, Grafana)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Better Data – data explosion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do we build them?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options!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Pub/Sub, Kappa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People do whole talks on this, it’s really enterprise—</a:t>
            </a:r>
            <a:r>
              <a:rPr lang="en-US" dirty="0" err="1"/>
              <a:t>omplicated</a:t>
            </a:r>
            <a:r>
              <a:rPr lang="en-US" dirty="0"/>
              <a:t> and expensive, and great – these are great if you’re building a gigantic product / core experience around streaming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Today I want to focus in on a lighter weight version of these architectures called the 3 Factor App. It distills the spirit of these larger architectures into </a:t>
            </a:r>
            <a:r>
              <a:rPr lang="en-US" dirty="0" err="1"/>
              <a:t>asmaller</a:t>
            </a:r>
            <a:r>
              <a:rPr lang="en-US" dirty="0"/>
              <a:t> bite – fantastic for dipping your toe in, and it translates well into these other heavier architectures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 Factor App is brought to us by the fine folks at </a:t>
            </a:r>
            <a:r>
              <a:rPr lang="en-US" dirty="0" err="1"/>
              <a:t>Hasura</a:t>
            </a:r>
            <a:r>
              <a:rPr lang="en-US" dirty="0"/>
              <a:t>, it’s an open-source project – and you can pay them to help you host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find more info at 3factora.app but the gist is pretty simple: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1. Realtime </a:t>
            </a:r>
            <a:r>
              <a:rPr lang="en-US" dirty="0" err="1"/>
              <a:t>Graphql</a:t>
            </a:r>
            <a:r>
              <a:rPr lang="en-US" dirty="0"/>
              <a:t> – </a:t>
            </a:r>
            <a:r>
              <a:rPr lang="en-US" dirty="0" err="1"/>
              <a:t>GraphQL</a:t>
            </a:r>
            <a:r>
              <a:rPr lang="en-US" dirty="0"/>
              <a:t> subscriptions offer a </a:t>
            </a:r>
            <a:r>
              <a:rPr lang="en-US" dirty="0" err="1"/>
              <a:t>convienient</a:t>
            </a:r>
            <a:r>
              <a:rPr lang="en-US" dirty="0"/>
              <a:t> way to subscribe to data from a back-end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2. Reliable </a:t>
            </a:r>
            <a:r>
              <a:rPr lang="en-US" dirty="0" err="1"/>
              <a:t>Eventing</a:t>
            </a:r>
            <a:r>
              <a:rPr lang="en-US" dirty="0"/>
              <a:t>  - Storing an immutable event log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3. Async Serverless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Backend services capable of dealing with millions / second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384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https://docs.microsoft.com/en-us/azure/architecture/patterns/competing-consumers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Pros: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Scalability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Reliability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Load balancing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Independent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8216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9229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791325" y="0"/>
            <a:ext cx="2641600" cy="391160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6791325" y="4023361"/>
            <a:ext cx="2641600" cy="283464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9537700" y="0"/>
            <a:ext cx="2654300" cy="3086100"/>
          </a:xfrm>
        </p:spPr>
        <p:txBody>
          <a:bodyPr/>
          <a:lstStyle/>
          <a:p>
            <a:endParaRPr lang="id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537700" y="3172490"/>
            <a:ext cx="2654300" cy="3685510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55211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13200" cy="3403600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013200" y="3403600"/>
            <a:ext cx="4152900" cy="3454400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166100" y="0"/>
            <a:ext cx="4025900" cy="34036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4523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701662" y="-901813"/>
            <a:ext cx="3880738" cy="3764183"/>
          </a:xfrm>
          <a:prstGeom prst="diamond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65865" y="1822026"/>
            <a:ext cx="3880738" cy="3764183"/>
          </a:xfrm>
          <a:prstGeom prst="diamond">
            <a:avLst/>
          </a:prstGeom>
        </p:spPr>
        <p:txBody>
          <a:bodyPr/>
          <a:lstStyle>
            <a:lvl1pPr>
              <a:defRPr lang="id-ID" dirty="0"/>
            </a:lvl1pPr>
          </a:lstStyle>
          <a:p>
            <a:endParaRPr lang="id-ID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701662" y="4431565"/>
            <a:ext cx="3880738" cy="3764183"/>
          </a:xfrm>
          <a:prstGeom prst="diamond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137459" y="1828376"/>
            <a:ext cx="3880738" cy="3764183"/>
          </a:xfrm>
          <a:prstGeom prst="diamond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2549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exagon 16"/>
          <p:cNvSpPr/>
          <p:nvPr userDrawn="1"/>
        </p:nvSpPr>
        <p:spPr>
          <a:xfrm>
            <a:off x="7715250" y="1162049"/>
            <a:ext cx="1466850" cy="1238251"/>
          </a:xfrm>
          <a:prstGeom prst="hexag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0100" y="800100"/>
            <a:ext cx="4673600" cy="238760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00100" y="3340100"/>
            <a:ext cx="2235200" cy="2717800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702300" y="800100"/>
            <a:ext cx="2781300" cy="5257800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712200" y="800100"/>
            <a:ext cx="2679700" cy="1943100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8712200" y="2997201"/>
            <a:ext cx="2679700" cy="3060699"/>
          </a:xfrm>
        </p:spPr>
        <p:txBody>
          <a:bodyPr/>
          <a:lstStyle/>
          <a:p>
            <a:endParaRPr lang="id-ID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3263900" y="3340100"/>
            <a:ext cx="2235200" cy="27178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853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2165350"/>
            <a:ext cx="4191000" cy="2101850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368800" y="2165350"/>
            <a:ext cx="3454400" cy="210185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001000" y="2165350"/>
            <a:ext cx="4191000" cy="210185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79073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47440" y="856344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422366" y="856344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0124053" y="856344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720679" y="2634345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408985" y="2634344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124053" y="2634345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20679" y="4412344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8422366" y="4412344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124053" y="4412344"/>
            <a:ext cx="1588407" cy="1690913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90161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66517" y="-2"/>
            <a:ext cx="3062741" cy="3251201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66516" y="3251198"/>
            <a:ext cx="3062741" cy="3606801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9129259" y="-1"/>
            <a:ext cx="3062741" cy="3251201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29259" y="3251198"/>
            <a:ext cx="3062741" cy="3606801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75631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4689" y="696005"/>
            <a:ext cx="5377202" cy="2609169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74689" y="3395889"/>
            <a:ext cx="2597375" cy="2786517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395777" y="3395888"/>
            <a:ext cx="2656114" cy="2786517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0173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25715" y="479424"/>
            <a:ext cx="3999140" cy="175895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295696" y="479424"/>
            <a:ext cx="3999140" cy="1758952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833031" y="479423"/>
            <a:ext cx="2354489" cy="1758952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25715" y="2330449"/>
            <a:ext cx="3999142" cy="3969205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71714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128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137400" y="0"/>
            <a:ext cx="50546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67107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9099776" y="508227"/>
            <a:ext cx="2613253" cy="3003550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486523" y="508227"/>
            <a:ext cx="2613253" cy="300355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9099774" y="3511777"/>
            <a:ext cx="2613254" cy="3003550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486522" y="3511777"/>
            <a:ext cx="2613253" cy="300355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165568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202248" y="1945592"/>
            <a:ext cx="2361519" cy="3017837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738279" y="1945592"/>
            <a:ext cx="2361519" cy="3017837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274310" y="1945592"/>
            <a:ext cx="2361519" cy="3017837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810341" y="1945592"/>
            <a:ext cx="2361519" cy="3017837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75594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605486" y="0"/>
            <a:ext cx="4586514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544824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0448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86514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20564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953829" y="2032000"/>
            <a:ext cx="2887664" cy="4826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3335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412343" y="3049813"/>
            <a:ext cx="2887664" cy="3808187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402580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644571" y="2032000"/>
            <a:ext cx="2887664" cy="4826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540908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 userDrawn="1"/>
        </p:nvGrpSpPr>
        <p:grpSpPr>
          <a:xfrm>
            <a:off x="-2273029" y="1304278"/>
            <a:ext cx="7932568" cy="4467348"/>
            <a:chOff x="8440747" y="4796156"/>
            <a:chExt cx="2786063" cy="1603375"/>
          </a:xfrm>
        </p:grpSpPr>
        <p:sp>
          <p:nvSpPr>
            <p:cNvPr id="5" name="Freeform 45"/>
            <p:cNvSpPr>
              <a:spLocks/>
            </p:cNvSpPr>
            <p:nvPr/>
          </p:nvSpPr>
          <p:spPr bwMode="auto">
            <a:xfrm>
              <a:off x="8440747" y="6337618"/>
              <a:ext cx="1403350" cy="61913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6" name="Freeform 46"/>
            <p:cNvSpPr>
              <a:spLocks/>
            </p:cNvSpPr>
            <p:nvPr/>
          </p:nvSpPr>
          <p:spPr bwMode="auto">
            <a:xfrm>
              <a:off x="9823459" y="6337618"/>
              <a:ext cx="1403350" cy="61913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7" name="Freeform 47"/>
            <p:cNvSpPr>
              <a:spLocks/>
            </p:cNvSpPr>
            <p:nvPr/>
          </p:nvSpPr>
          <p:spPr bwMode="auto">
            <a:xfrm>
              <a:off x="8715384" y="4796156"/>
              <a:ext cx="2257425" cy="1546225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8" name="Freeform 48"/>
            <p:cNvSpPr>
              <a:spLocks/>
            </p:cNvSpPr>
            <p:nvPr/>
          </p:nvSpPr>
          <p:spPr bwMode="auto">
            <a:xfrm>
              <a:off x="8723322" y="4804093"/>
              <a:ext cx="2243138" cy="1530350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9" name="Freeform 49"/>
            <p:cNvSpPr>
              <a:spLocks/>
            </p:cNvSpPr>
            <p:nvPr/>
          </p:nvSpPr>
          <p:spPr bwMode="auto">
            <a:xfrm>
              <a:off x="8723322" y="6269356"/>
              <a:ext cx="2243138" cy="65088"/>
            </a:xfrm>
            <a:custGeom>
              <a:avLst/>
              <a:gdLst>
                <a:gd name="T0" fmla="*/ 1414 w 1414"/>
                <a:gd name="T1" fmla="*/ 0 h 41"/>
                <a:gd name="T2" fmla="*/ 1396 w 1414"/>
                <a:gd name="T3" fmla="*/ 9 h 41"/>
                <a:gd name="T4" fmla="*/ 18 w 1414"/>
                <a:gd name="T5" fmla="*/ 9 h 41"/>
                <a:gd name="T6" fmla="*/ 0 w 1414"/>
                <a:gd name="T7" fmla="*/ 0 h 41"/>
                <a:gd name="T8" fmla="*/ 0 w 1414"/>
                <a:gd name="T9" fmla="*/ 1 h 41"/>
                <a:gd name="T10" fmla="*/ 40 w 1414"/>
                <a:gd name="T11" fmla="*/ 41 h 41"/>
                <a:gd name="T12" fmla="*/ 1373 w 1414"/>
                <a:gd name="T13" fmla="*/ 41 h 41"/>
                <a:gd name="T14" fmla="*/ 1414 w 1414"/>
                <a:gd name="T15" fmla="*/ 1 h 41"/>
                <a:gd name="T16" fmla="*/ 1414 w 1414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41">
                  <a:moveTo>
                    <a:pt x="1414" y="0"/>
                  </a:moveTo>
                  <a:cubicBezTo>
                    <a:pt x="1409" y="6"/>
                    <a:pt x="1403" y="9"/>
                    <a:pt x="1396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0" y="9"/>
                    <a:pt x="4" y="6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3"/>
                    <a:pt x="18" y="41"/>
                    <a:pt x="40" y="41"/>
                  </a:cubicBezTo>
                  <a:cubicBezTo>
                    <a:pt x="1373" y="41"/>
                    <a:pt x="1373" y="41"/>
                    <a:pt x="1373" y="41"/>
                  </a:cubicBezTo>
                  <a:cubicBezTo>
                    <a:pt x="1396" y="41"/>
                    <a:pt x="1414" y="23"/>
                    <a:pt x="1414" y="1"/>
                  </a:cubicBezTo>
                  <a:lnTo>
                    <a:pt x="1414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0" name="Rectangle 50"/>
            <p:cNvSpPr>
              <a:spLocks noChangeArrowheads="1"/>
            </p:cNvSpPr>
            <p:nvPr/>
          </p:nvSpPr>
          <p:spPr bwMode="auto">
            <a:xfrm>
              <a:off x="8440747" y="6312218"/>
              <a:ext cx="2786063" cy="50800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1" name="Freeform 51"/>
            <p:cNvSpPr>
              <a:spLocks/>
            </p:cNvSpPr>
            <p:nvPr/>
          </p:nvSpPr>
          <p:spPr bwMode="auto">
            <a:xfrm>
              <a:off x="9632959" y="6312218"/>
              <a:ext cx="400050" cy="28575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2" name="Rectangle 52"/>
            <p:cNvSpPr>
              <a:spLocks noChangeArrowheads="1"/>
            </p:cNvSpPr>
            <p:nvPr/>
          </p:nvSpPr>
          <p:spPr bwMode="auto">
            <a:xfrm>
              <a:off x="8797934" y="4900931"/>
              <a:ext cx="2093913" cy="132238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3" name="Rectangle 53"/>
            <p:cNvSpPr>
              <a:spLocks noChangeArrowheads="1"/>
            </p:cNvSpPr>
            <p:nvPr/>
          </p:nvSpPr>
          <p:spPr bwMode="auto">
            <a:xfrm>
              <a:off x="8804284" y="4908868"/>
              <a:ext cx="2079625" cy="1308100"/>
            </a:xfrm>
            <a:prstGeom prst="rect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4" name="Oval 54"/>
            <p:cNvSpPr>
              <a:spLocks noChangeArrowheads="1"/>
            </p:cNvSpPr>
            <p:nvPr/>
          </p:nvSpPr>
          <p:spPr bwMode="auto">
            <a:xfrm>
              <a:off x="9831397" y="484536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5" name="Oval 55"/>
            <p:cNvSpPr>
              <a:spLocks noChangeArrowheads="1"/>
            </p:cNvSpPr>
            <p:nvPr/>
          </p:nvSpPr>
          <p:spPr bwMode="auto">
            <a:xfrm>
              <a:off x="9831397" y="4843781"/>
              <a:ext cx="23813" cy="22225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6" name="Oval 56"/>
            <p:cNvSpPr>
              <a:spLocks noChangeArrowheads="1"/>
            </p:cNvSpPr>
            <p:nvPr/>
          </p:nvSpPr>
          <p:spPr bwMode="auto">
            <a:xfrm>
              <a:off x="9836159" y="4846956"/>
              <a:ext cx="14288" cy="158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7" name="Oval 57"/>
            <p:cNvSpPr>
              <a:spLocks noChangeArrowheads="1"/>
            </p:cNvSpPr>
            <p:nvPr/>
          </p:nvSpPr>
          <p:spPr bwMode="auto">
            <a:xfrm>
              <a:off x="9839334" y="485171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8" name="Freeform 58"/>
            <p:cNvSpPr>
              <a:spLocks/>
            </p:cNvSpPr>
            <p:nvPr/>
          </p:nvSpPr>
          <p:spPr bwMode="auto">
            <a:xfrm>
              <a:off x="9842509" y="4853306"/>
              <a:ext cx="1588" cy="3175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596202"/>
            <a:ext cx="4695824" cy="366144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47657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 userDrawn="1"/>
        </p:nvGrpSpPr>
        <p:grpSpPr>
          <a:xfrm>
            <a:off x="5172075" y="1676400"/>
            <a:ext cx="6248400" cy="3524250"/>
            <a:chOff x="8440747" y="4796156"/>
            <a:chExt cx="2786063" cy="1603375"/>
          </a:xfrm>
        </p:grpSpPr>
        <p:sp>
          <p:nvSpPr>
            <p:cNvPr id="4" name="Freeform 45"/>
            <p:cNvSpPr>
              <a:spLocks/>
            </p:cNvSpPr>
            <p:nvPr/>
          </p:nvSpPr>
          <p:spPr bwMode="auto">
            <a:xfrm>
              <a:off x="8440747" y="6337618"/>
              <a:ext cx="1403350" cy="61913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5" name="Freeform 46"/>
            <p:cNvSpPr>
              <a:spLocks/>
            </p:cNvSpPr>
            <p:nvPr/>
          </p:nvSpPr>
          <p:spPr bwMode="auto">
            <a:xfrm>
              <a:off x="9823459" y="6337618"/>
              <a:ext cx="1403350" cy="61913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7" name="Freeform 47"/>
            <p:cNvSpPr>
              <a:spLocks/>
            </p:cNvSpPr>
            <p:nvPr/>
          </p:nvSpPr>
          <p:spPr bwMode="auto">
            <a:xfrm>
              <a:off x="8715384" y="4796156"/>
              <a:ext cx="2257425" cy="1546225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8" name="Freeform 48"/>
            <p:cNvSpPr>
              <a:spLocks/>
            </p:cNvSpPr>
            <p:nvPr/>
          </p:nvSpPr>
          <p:spPr bwMode="auto">
            <a:xfrm>
              <a:off x="8723322" y="4804093"/>
              <a:ext cx="2243138" cy="1530350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9" name="Freeform 49"/>
            <p:cNvSpPr>
              <a:spLocks/>
            </p:cNvSpPr>
            <p:nvPr/>
          </p:nvSpPr>
          <p:spPr bwMode="auto">
            <a:xfrm>
              <a:off x="8723322" y="6269356"/>
              <a:ext cx="2243138" cy="65088"/>
            </a:xfrm>
            <a:custGeom>
              <a:avLst/>
              <a:gdLst>
                <a:gd name="T0" fmla="*/ 1414 w 1414"/>
                <a:gd name="T1" fmla="*/ 0 h 41"/>
                <a:gd name="T2" fmla="*/ 1396 w 1414"/>
                <a:gd name="T3" fmla="*/ 9 h 41"/>
                <a:gd name="T4" fmla="*/ 18 w 1414"/>
                <a:gd name="T5" fmla="*/ 9 h 41"/>
                <a:gd name="T6" fmla="*/ 0 w 1414"/>
                <a:gd name="T7" fmla="*/ 0 h 41"/>
                <a:gd name="T8" fmla="*/ 0 w 1414"/>
                <a:gd name="T9" fmla="*/ 1 h 41"/>
                <a:gd name="T10" fmla="*/ 40 w 1414"/>
                <a:gd name="T11" fmla="*/ 41 h 41"/>
                <a:gd name="T12" fmla="*/ 1373 w 1414"/>
                <a:gd name="T13" fmla="*/ 41 h 41"/>
                <a:gd name="T14" fmla="*/ 1414 w 1414"/>
                <a:gd name="T15" fmla="*/ 1 h 41"/>
                <a:gd name="T16" fmla="*/ 1414 w 1414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41">
                  <a:moveTo>
                    <a:pt x="1414" y="0"/>
                  </a:moveTo>
                  <a:cubicBezTo>
                    <a:pt x="1409" y="6"/>
                    <a:pt x="1403" y="9"/>
                    <a:pt x="1396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0" y="9"/>
                    <a:pt x="4" y="6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3"/>
                    <a:pt x="18" y="41"/>
                    <a:pt x="40" y="41"/>
                  </a:cubicBezTo>
                  <a:cubicBezTo>
                    <a:pt x="1373" y="41"/>
                    <a:pt x="1373" y="41"/>
                    <a:pt x="1373" y="41"/>
                  </a:cubicBezTo>
                  <a:cubicBezTo>
                    <a:pt x="1396" y="41"/>
                    <a:pt x="1414" y="23"/>
                    <a:pt x="1414" y="1"/>
                  </a:cubicBezTo>
                  <a:lnTo>
                    <a:pt x="1414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0" name="Rectangle 50"/>
            <p:cNvSpPr>
              <a:spLocks noChangeArrowheads="1"/>
            </p:cNvSpPr>
            <p:nvPr/>
          </p:nvSpPr>
          <p:spPr bwMode="auto">
            <a:xfrm>
              <a:off x="8440747" y="6312218"/>
              <a:ext cx="2786063" cy="50800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1" name="Freeform 51"/>
            <p:cNvSpPr>
              <a:spLocks/>
            </p:cNvSpPr>
            <p:nvPr/>
          </p:nvSpPr>
          <p:spPr bwMode="auto">
            <a:xfrm>
              <a:off x="9632959" y="6312218"/>
              <a:ext cx="400050" cy="28575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2" name="Rectangle 52"/>
            <p:cNvSpPr>
              <a:spLocks noChangeArrowheads="1"/>
            </p:cNvSpPr>
            <p:nvPr/>
          </p:nvSpPr>
          <p:spPr bwMode="auto">
            <a:xfrm>
              <a:off x="8797934" y="4900931"/>
              <a:ext cx="2093913" cy="132238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3" name="Rectangle 53"/>
            <p:cNvSpPr>
              <a:spLocks noChangeArrowheads="1"/>
            </p:cNvSpPr>
            <p:nvPr/>
          </p:nvSpPr>
          <p:spPr bwMode="auto">
            <a:xfrm>
              <a:off x="8804284" y="4908868"/>
              <a:ext cx="2079625" cy="1308100"/>
            </a:xfrm>
            <a:prstGeom prst="rect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4" name="Oval 54"/>
            <p:cNvSpPr>
              <a:spLocks noChangeArrowheads="1"/>
            </p:cNvSpPr>
            <p:nvPr/>
          </p:nvSpPr>
          <p:spPr bwMode="auto">
            <a:xfrm>
              <a:off x="9831397" y="484536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5" name="Oval 55"/>
            <p:cNvSpPr>
              <a:spLocks noChangeArrowheads="1"/>
            </p:cNvSpPr>
            <p:nvPr/>
          </p:nvSpPr>
          <p:spPr bwMode="auto">
            <a:xfrm>
              <a:off x="9831397" y="4843781"/>
              <a:ext cx="23813" cy="22225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6" name="Oval 56"/>
            <p:cNvSpPr>
              <a:spLocks noChangeArrowheads="1"/>
            </p:cNvSpPr>
            <p:nvPr/>
          </p:nvSpPr>
          <p:spPr bwMode="auto">
            <a:xfrm>
              <a:off x="9836159" y="4846956"/>
              <a:ext cx="14288" cy="158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7" name="Oval 57"/>
            <p:cNvSpPr>
              <a:spLocks noChangeArrowheads="1"/>
            </p:cNvSpPr>
            <p:nvPr/>
          </p:nvSpPr>
          <p:spPr bwMode="auto">
            <a:xfrm>
              <a:off x="9839334" y="485171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8" name="Freeform 58"/>
            <p:cNvSpPr>
              <a:spLocks/>
            </p:cNvSpPr>
            <p:nvPr/>
          </p:nvSpPr>
          <p:spPr bwMode="auto">
            <a:xfrm>
              <a:off x="9842509" y="4853306"/>
              <a:ext cx="1588" cy="3175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</p:grp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981700" y="1917700"/>
            <a:ext cx="4686300" cy="28956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699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71500" y="571500"/>
            <a:ext cx="3619500" cy="57277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08956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hone6_mockup_front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42" y="327660"/>
            <a:ext cx="4221209" cy="6243320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835900" y="1316038"/>
            <a:ext cx="2514600" cy="422592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50342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295400" y="1551044"/>
            <a:ext cx="4027714" cy="5306956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32676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74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113556" y="667656"/>
            <a:ext cx="1397000" cy="5522689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294156" y="667656"/>
            <a:ext cx="1397000" cy="5522689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701316" y="667656"/>
            <a:ext cx="1397000" cy="552268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4422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786063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6061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9158510" y="590548"/>
            <a:ext cx="2481948" cy="573223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568617" y="576032"/>
            <a:ext cx="2481948" cy="2902858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568617" y="3579584"/>
            <a:ext cx="2481948" cy="2743199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75100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81948" cy="4580164"/>
          </a:xfrm>
        </p:spPr>
        <p:txBody>
          <a:bodyPr/>
          <a:lstStyle/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592614" y="2859314"/>
            <a:ext cx="2481948" cy="3998686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4695092"/>
            <a:ext cx="2481948" cy="2162908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592614" y="0"/>
            <a:ext cx="2481948" cy="27432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83468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183086" y="4659085"/>
            <a:ext cx="3004457" cy="2235199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87543" y="2235199"/>
            <a:ext cx="3004458" cy="2423886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183085" y="0"/>
            <a:ext cx="3004457" cy="22351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28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49288" y="692150"/>
            <a:ext cx="2728005" cy="2699204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49288" y="3511097"/>
            <a:ext cx="2728005" cy="2699204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491593" y="692150"/>
            <a:ext cx="2728005" cy="2699204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91593" y="3511097"/>
            <a:ext cx="2728005" cy="2699204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57405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F11EA-837A-4EAD-BA8F-C3D332E83FA0}" type="datetimeFigureOut">
              <a:rPr lang="id-ID" smtClean="0"/>
              <a:t>28/02/20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35A79-4AB6-4E03-8896-10AB32C1D03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66310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89" r:id="rId19"/>
    <p:sldLayoutId id="2147483668" r:id="rId20"/>
    <p:sldLayoutId id="2147483670" r:id="rId21"/>
    <p:sldLayoutId id="2147483672" r:id="rId22"/>
    <p:sldLayoutId id="2147483692" r:id="rId23"/>
    <p:sldLayoutId id="2147483674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2" r:id="rId30"/>
    <p:sldLayoutId id="2147483684" r:id="rId31"/>
    <p:sldLayoutId id="2147483687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11" Type="http://schemas.openxmlformats.org/officeDocument/2006/relationships/image" Target="../media/image12.png"/><Relationship Id="rId5" Type="http://schemas.openxmlformats.org/officeDocument/2006/relationships/image" Target="../media/image6.tiff"/><Relationship Id="rId10" Type="http://schemas.openxmlformats.org/officeDocument/2006/relationships/image" Target="../media/image11.png"/><Relationship Id="rId4" Type="http://schemas.openxmlformats.org/officeDocument/2006/relationships/image" Target="../media/image5.tiff"/><Relationship Id="rId9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99387" y="3733569"/>
            <a:ext cx="7970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3600" spc="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Lato Light" panose="020F0502020204030203" pitchFamily="34" charset="0"/>
                <a:cs typeface="Consolas" panose="020B0609020204030204" pitchFamily="49" charset="0"/>
              </a:rPr>
              <a:t>Architecture</a:t>
            </a:r>
            <a:r>
              <a:rPr lang="id-ID" sz="3600" spc="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Lato Light" panose="020F0502020204030203" pitchFamily="34" charset="0"/>
                <a:cs typeface="Consolas" panose="020B0609020204030204" pitchFamily="49" charset="0"/>
              </a:rPr>
              <a:t> </a:t>
            </a:r>
            <a:r>
              <a:rPr lang="id-ID" sz="3600" spc="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Lato Light" panose="020F0502020204030203" pitchFamily="34" charset="0"/>
                <a:cs typeface="Consolas" panose="020B0609020204030204" pitchFamily="49" charset="0"/>
              </a:rPr>
              <a:t>by</a:t>
            </a:r>
            <a:r>
              <a:rPr lang="id-ID" sz="3600" spc="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Lato Light" panose="020F0502020204030203" pitchFamily="34" charset="0"/>
                <a:cs typeface="Consolas" panose="020B0609020204030204" pitchFamily="49" charset="0"/>
              </a:rPr>
              <a:t> </a:t>
            </a:r>
            <a:r>
              <a:rPr lang="id-ID" sz="3600" spc="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Lato Light" panose="020F0502020204030203" pitchFamily="34" charset="0"/>
                <a:cs typeface="Consolas" panose="020B0609020204030204" pitchFamily="49" charset="0"/>
              </a:rPr>
              <a:t>Example</a:t>
            </a:r>
            <a:endParaRPr lang="id-ID" sz="3600" spc="6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Lato Light" panose="020F0502020204030203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610185"/>
            <a:ext cx="12192001" cy="144655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id-ID" sz="8800" spc="2000" dirty="0">
                <a:solidFill>
                  <a:schemeClr val="tx2"/>
                </a:solidFill>
                <a:latin typeface="Consolas" panose="020B0609020204030204" pitchFamily="49" charset="0"/>
                <a:ea typeface="Lato Black" panose="020F0502020204030203" pitchFamily="34" charset="0"/>
                <a:cs typeface="Consolas" panose="020B0609020204030204" pitchFamily="49" charset="0"/>
              </a:rPr>
              <a:t>STREAMING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E7987-DC82-8447-9D66-1B42746C2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250" y="3333460"/>
            <a:ext cx="39243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5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Competing</a:t>
            </a:r>
            <a:r>
              <a:rPr lang="id-ID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Consumers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6" name="Picture 2" descr="Image result for gear emoji">
            <a:extLst>
              <a:ext uri="{FF2B5EF4-FFF2-40B4-BE49-F238E27FC236}">
                <a16:creationId xmlns:a16="http://schemas.microsoft.com/office/drawing/2014/main" id="{38C1277A-30AD-49EC-AA94-84C471E38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067" y="201302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gear emoji">
            <a:extLst>
              <a:ext uri="{FF2B5EF4-FFF2-40B4-BE49-F238E27FC236}">
                <a16:creationId xmlns:a16="http://schemas.microsoft.com/office/drawing/2014/main" id="{F5E24637-50BC-48C8-921F-EFD8A28E5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67" y="3195246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gear emoji">
            <a:extLst>
              <a:ext uri="{FF2B5EF4-FFF2-40B4-BE49-F238E27FC236}">
                <a16:creationId xmlns:a16="http://schemas.microsoft.com/office/drawing/2014/main" id="{D2526126-0116-4911-9A8D-8B67B9CBD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90" y="469885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gear emoji">
            <a:extLst>
              <a:ext uri="{FF2B5EF4-FFF2-40B4-BE49-F238E27FC236}">
                <a16:creationId xmlns:a16="http://schemas.microsoft.com/office/drawing/2014/main" id="{E6DC6070-B17B-4606-888E-0FC435A9F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593" y="1586756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gear emoji">
            <a:extLst>
              <a:ext uri="{FF2B5EF4-FFF2-40B4-BE49-F238E27FC236}">
                <a16:creationId xmlns:a16="http://schemas.microsoft.com/office/drawing/2014/main" id="{EBB8D317-364D-44E6-814E-3721B6E4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148" y="3191438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gear emoji">
            <a:extLst>
              <a:ext uri="{FF2B5EF4-FFF2-40B4-BE49-F238E27FC236}">
                <a16:creationId xmlns:a16="http://schemas.microsoft.com/office/drawing/2014/main" id="{0C8DACB7-6984-44F0-BCBC-9E0512DC3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270" y="469885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88232CE0-EC44-4E52-92DD-64BA67DC9D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520319"/>
              </p:ext>
            </p:extLst>
          </p:nvPr>
        </p:nvGraphicFramePr>
        <p:xfrm>
          <a:off x="3390187" y="3355942"/>
          <a:ext cx="5567724" cy="872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" r:id="rId5" imgW="6323760" imgH="990360" progId="">
                  <p:embed/>
                </p:oleObj>
              </mc:Choice>
              <mc:Fallback>
                <p:oleObj r:id="rId5" imgW="6323760" imgH="990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90187" y="3355942"/>
                        <a:ext cx="5567724" cy="872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8D2D33-A147-46B7-B719-BC9B1C2A8412}"/>
              </a:ext>
            </a:extLst>
          </p:cNvPr>
          <p:cNvCxnSpPr>
            <a:cxnSpLocks/>
          </p:cNvCxnSpPr>
          <p:nvPr/>
        </p:nvCxnSpPr>
        <p:spPr>
          <a:xfrm>
            <a:off x="2115431" y="2689412"/>
            <a:ext cx="943535" cy="6562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3EE939-994A-498F-8AEA-19674C166955}"/>
              </a:ext>
            </a:extLst>
          </p:cNvPr>
          <p:cNvCxnSpPr>
            <a:cxnSpLocks/>
          </p:cNvCxnSpPr>
          <p:nvPr/>
        </p:nvCxnSpPr>
        <p:spPr>
          <a:xfrm>
            <a:off x="1593237" y="3617707"/>
            <a:ext cx="1467522" cy="1290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1AA59F-9C3F-4848-8819-8B306C3D8E2A}"/>
              </a:ext>
            </a:extLst>
          </p:cNvPr>
          <p:cNvCxnSpPr>
            <a:cxnSpLocks/>
          </p:cNvCxnSpPr>
          <p:nvPr/>
        </p:nvCxnSpPr>
        <p:spPr>
          <a:xfrm flipV="1">
            <a:off x="1843800" y="4109421"/>
            <a:ext cx="1215166" cy="6633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C15706-3424-42A4-BA96-AB5479CEE3F4}"/>
              </a:ext>
            </a:extLst>
          </p:cNvPr>
          <p:cNvCxnSpPr>
            <a:cxnSpLocks/>
          </p:cNvCxnSpPr>
          <p:nvPr/>
        </p:nvCxnSpPr>
        <p:spPr>
          <a:xfrm flipV="1">
            <a:off x="9214365" y="2458571"/>
            <a:ext cx="797653" cy="8722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0166E6-04D6-47F5-97E5-309A65DB8429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9360247" y="3592608"/>
            <a:ext cx="1139901" cy="12909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BA7360-4EDF-41D7-90C4-F381902F478D}"/>
              </a:ext>
            </a:extLst>
          </p:cNvPr>
          <p:cNvCxnSpPr>
            <a:cxnSpLocks/>
          </p:cNvCxnSpPr>
          <p:nvPr/>
        </p:nvCxnSpPr>
        <p:spPr>
          <a:xfrm>
            <a:off x="9332662" y="4058325"/>
            <a:ext cx="984608" cy="6893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6BF5B634-502A-42A4-99F6-50CD7A094ED9}"/>
              </a:ext>
            </a:extLst>
          </p:cNvPr>
          <p:cNvSpPr txBox="1"/>
          <p:nvPr/>
        </p:nvSpPr>
        <p:spPr>
          <a:xfrm>
            <a:off x="906988" y="5669067"/>
            <a:ext cx="284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3873BF-E2C2-4683-A482-C2A2884EA2BD}"/>
              </a:ext>
            </a:extLst>
          </p:cNvPr>
          <p:cNvSpPr txBox="1"/>
          <p:nvPr/>
        </p:nvSpPr>
        <p:spPr>
          <a:xfrm>
            <a:off x="9613191" y="5718150"/>
            <a:ext cx="284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EBCCC1-E6BE-4D12-8D42-3E2BD96369F2}"/>
              </a:ext>
            </a:extLst>
          </p:cNvPr>
          <p:cNvSpPr txBox="1"/>
          <p:nvPr/>
        </p:nvSpPr>
        <p:spPr>
          <a:xfrm>
            <a:off x="5437750" y="4256450"/>
            <a:ext cx="2840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2391638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Pub / Sub</a:t>
            </a:r>
          </a:p>
        </p:txBody>
      </p:sp>
      <p:pic>
        <p:nvPicPr>
          <p:cNvPr id="20" name="Picture 2" descr="Image result for gear emoji">
            <a:extLst>
              <a:ext uri="{FF2B5EF4-FFF2-40B4-BE49-F238E27FC236}">
                <a16:creationId xmlns:a16="http://schemas.microsoft.com/office/drawing/2014/main" id="{0C74B39A-FA5F-4976-A1BD-2CB19261F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067" y="201302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gear emoji">
            <a:extLst>
              <a:ext uri="{FF2B5EF4-FFF2-40B4-BE49-F238E27FC236}">
                <a16:creationId xmlns:a16="http://schemas.microsoft.com/office/drawing/2014/main" id="{614C1C3F-8DDA-4602-ABC3-179294631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67" y="3195246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gear emoji">
            <a:extLst>
              <a:ext uri="{FF2B5EF4-FFF2-40B4-BE49-F238E27FC236}">
                <a16:creationId xmlns:a16="http://schemas.microsoft.com/office/drawing/2014/main" id="{3A0C4F88-0CE3-47F0-824B-1E5786974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90" y="469885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gear emoji">
            <a:extLst>
              <a:ext uri="{FF2B5EF4-FFF2-40B4-BE49-F238E27FC236}">
                <a16:creationId xmlns:a16="http://schemas.microsoft.com/office/drawing/2014/main" id="{416C0E44-4419-4328-8827-BAA2A46B7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236" y="102042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gear emoji">
            <a:extLst>
              <a:ext uri="{FF2B5EF4-FFF2-40B4-BE49-F238E27FC236}">
                <a16:creationId xmlns:a16="http://schemas.microsoft.com/office/drawing/2014/main" id="{DF655865-30AC-4519-9704-27DD4CCC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933" y="2215180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gear emoji">
            <a:extLst>
              <a:ext uri="{FF2B5EF4-FFF2-40B4-BE49-F238E27FC236}">
                <a16:creationId xmlns:a16="http://schemas.microsoft.com/office/drawing/2014/main" id="{3D5E37F2-08C3-4B1F-B99D-B4EAD87ED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365" y="447720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CB2F4040-0626-4F75-890A-956CBF39B1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538154"/>
              </p:ext>
            </p:extLst>
          </p:nvPr>
        </p:nvGraphicFramePr>
        <p:xfrm>
          <a:off x="3390187" y="3355942"/>
          <a:ext cx="5567724" cy="872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0" r:id="rId5" imgW="6323760" imgH="990360" progId="">
                  <p:embed/>
                </p:oleObj>
              </mc:Choice>
              <mc:Fallback>
                <p:oleObj r:id="rId5" imgW="6323760" imgH="990360" progId="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88232CE0-EC44-4E52-92DD-64BA67DC9D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90187" y="3355942"/>
                        <a:ext cx="5567724" cy="872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AD2725-338A-43BE-843D-B5D19D09C36C}"/>
              </a:ext>
            </a:extLst>
          </p:cNvPr>
          <p:cNvCxnSpPr>
            <a:cxnSpLocks/>
          </p:cNvCxnSpPr>
          <p:nvPr/>
        </p:nvCxnSpPr>
        <p:spPr>
          <a:xfrm>
            <a:off x="2115431" y="2689412"/>
            <a:ext cx="943535" cy="6562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4C8356-3F47-4865-B3FF-7F89D02AA61A}"/>
              </a:ext>
            </a:extLst>
          </p:cNvPr>
          <p:cNvCxnSpPr>
            <a:cxnSpLocks/>
          </p:cNvCxnSpPr>
          <p:nvPr/>
        </p:nvCxnSpPr>
        <p:spPr>
          <a:xfrm>
            <a:off x="1593237" y="3617707"/>
            <a:ext cx="1467522" cy="1290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7B59B2-844A-436C-8803-972F368B7446}"/>
              </a:ext>
            </a:extLst>
          </p:cNvPr>
          <p:cNvCxnSpPr>
            <a:cxnSpLocks/>
          </p:cNvCxnSpPr>
          <p:nvPr/>
        </p:nvCxnSpPr>
        <p:spPr>
          <a:xfrm flipV="1">
            <a:off x="1843800" y="4109421"/>
            <a:ext cx="1215166" cy="6633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44E4CF-89C9-419A-A0C8-49E67AB3800C}"/>
              </a:ext>
            </a:extLst>
          </p:cNvPr>
          <p:cNvCxnSpPr>
            <a:cxnSpLocks/>
          </p:cNvCxnSpPr>
          <p:nvPr/>
        </p:nvCxnSpPr>
        <p:spPr>
          <a:xfrm flipV="1">
            <a:off x="5268512" y="1807979"/>
            <a:ext cx="3631724" cy="15219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45E80E-85BC-473D-8A8B-DC158F77E2FF}"/>
              </a:ext>
            </a:extLst>
          </p:cNvPr>
          <p:cNvCxnSpPr>
            <a:cxnSpLocks/>
          </p:cNvCxnSpPr>
          <p:nvPr/>
        </p:nvCxnSpPr>
        <p:spPr>
          <a:xfrm flipV="1">
            <a:off x="8563085" y="2786021"/>
            <a:ext cx="2251273" cy="5439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972022C-3148-4D3E-8A66-5533B3A47E0E}"/>
              </a:ext>
            </a:extLst>
          </p:cNvPr>
          <p:cNvCxnSpPr>
            <a:cxnSpLocks/>
          </p:cNvCxnSpPr>
          <p:nvPr/>
        </p:nvCxnSpPr>
        <p:spPr>
          <a:xfrm>
            <a:off x="6770803" y="4206480"/>
            <a:ext cx="3546467" cy="5412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42CD159-0FAF-4A2D-A032-541C618E7853}"/>
              </a:ext>
            </a:extLst>
          </p:cNvPr>
          <p:cNvSpPr txBox="1"/>
          <p:nvPr/>
        </p:nvSpPr>
        <p:spPr>
          <a:xfrm>
            <a:off x="906988" y="5669067"/>
            <a:ext cx="284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8BF7A8-D97D-4A31-8673-6A6FF28643A3}"/>
              </a:ext>
            </a:extLst>
          </p:cNvPr>
          <p:cNvSpPr txBox="1"/>
          <p:nvPr/>
        </p:nvSpPr>
        <p:spPr>
          <a:xfrm>
            <a:off x="8441884" y="5729344"/>
            <a:ext cx="35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Subscribers (aka Consumer Groups)</a:t>
            </a:r>
          </a:p>
        </p:txBody>
      </p:sp>
      <p:pic>
        <p:nvPicPr>
          <p:cNvPr id="35" name="Picture 2" descr="Image result for gear emoji">
            <a:extLst>
              <a:ext uri="{FF2B5EF4-FFF2-40B4-BE49-F238E27FC236}">
                <a16:creationId xmlns:a16="http://schemas.microsoft.com/office/drawing/2014/main" id="{C671C2C9-996F-41E5-97AB-EFD7D5523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324" y="46887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Image result for gear emoji">
            <a:extLst>
              <a:ext uri="{FF2B5EF4-FFF2-40B4-BE49-F238E27FC236}">
                <a16:creationId xmlns:a16="http://schemas.microsoft.com/office/drawing/2014/main" id="{67EC5A3B-C085-4D27-8972-EE00FDF35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369" y="1145820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Image result for gear emoji">
            <a:extLst>
              <a:ext uri="{FF2B5EF4-FFF2-40B4-BE49-F238E27FC236}">
                <a16:creationId xmlns:a16="http://schemas.microsoft.com/office/drawing/2014/main" id="{CC3C0221-82A7-4219-BA8F-2B41BFA95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018" y="4823226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DB0FC97-5905-4F18-B8B3-8C4C11347125}"/>
              </a:ext>
            </a:extLst>
          </p:cNvPr>
          <p:cNvSpPr txBox="1"/>
          <p:nvPr/>
        </p:nvSpPr>
        <p:spPr>
          <a:xfrm>
            <a:off x="5586567" y="4218353"/>
            <a:ext cx="2840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104989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9560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One-At-A-Time / Functional Processing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45C25-C624-441D-8D26-CA6466740CE6}"/>
              </a:ext>
            </a:extLst>
          </p:cNvPr>
          <p:cNvSpPr txBox="1"/>
          <p:nvPr/>
        </p:nvSpPr>
        <p:spPr>
          <a:xfrm>
            <a:off x="902807" y="1097280"/>
            <a:ext cx="93675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Filtering, Aggregating, Mapping, </a:t>
            </a:r>
            <a:r>
              <a:rPr lang="en-US" sz="4000" dirty="0" err="1"/>
              <a:t>etc</a:t>
            </a: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Scales horizontally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Feels…weird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Event Sourcing: go see Chris’ talk!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33E37-560A-2A48-A8C9-732727468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177" y="3231860"/>
            <a:ext cx="39243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0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Event </a:t>
            </a: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Sourcing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586567" y="2948801"/>
            <a:ext cx="2332168" cy="0"/>
          </a:xfrm>
          <a:prstGeom prst="line">
            <a:avLst/>
          </a:prstGeom>
          <a:ln w="127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17B86EE-1FD7-1741-A301-269FFFA18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0" y="932441"/>
            <a:ext cx="9308260" cy="59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6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Event Bus / </a:t>
            </a: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Workflow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2" descr="Image result for gear emoji">
            <a:extLst>
              <a:ext uri="{FF2B5EF4-FFF2-40B4-BE49-F238E27FC236}">
                <a16:creationId xmlns:a16="http://schemas.microsoft.com/office/drawing/2014/main" id="{B5571EDA-54C4-4E4F-A2A8-80D632E9E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135" y="521208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gear emoji">
            <a:extLst>
              <a:ext uri="{FF2B5EF4-FFF2-40B4-BE49-F238E27FC236}">
                <a16:creationId xmlns:a16="http://schemas.microsoft.com/office/drawing/2014/main" id="{CCEE5B18-BD8C-4ECC-BF7C-FD508D5AE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314" y="1729308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gear emoji">
            <a:extLst>
              <a:ext uri="{FF2B5EF4-FFF2-40B4-BE49-F238E27FC236}">
                <a16:creationId xmlns:a16="http://schemas.microsoft.com/office/drawing/2014/main" id="{A490329D-8997-4297-9C8D-31AE82283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523" y="521208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E966EAD0-B82B-4C2E-BF01-F4DAAD5AC2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154545"/>
              </p:ext>
            </p:extLst>
          </p:nvPr>
        </p:nvGraphicFramePr>
        <p:xfrm>
          <a:off x="3390187" y="3355942"/>
          <a:ext cx="5567724" cy="872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" r:id="rId5" imgW="6323760" imgH="990360" progId="">
                  <p:embed/>
                </p:oleObj>
              </mc:Choice>
              <mc:Fallback>
                <p:oleObj r:id="rId5" imgW="6323760" imgH="990360" progId="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CB2F4040-0626-4F75-890A-956CBF39B1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90187" y="3355942"/>
                        <a:ext cx="5567724" cy="872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439270-7A88-4625-89EC-844D79F90641}"/>
              </a:ext>
            </a:extLst>
          </p:cNvPr>
          <p:cNvCxnSpPr>
            <a:cxnSpLocks/>
          </p:cNvCxnSpPr>
          <p:nvPr/>
        </p:nvCxnSpPr>
        <p:spPr>
          <a:xfrm flipV="1">
            <a:off x="5185397" y="4340274"/>
            <a:ext cx="0" cy="7597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Image result for gear emoji">
            <a:extLst>
              <a:ext uri="{FF2B5EF4-FFF2-40B4-BE49-F238E27FC236}">
                <a16:creationId xmlns:a16="http://schemas.microsoft.com/office/drawing/2014/main" id="{A70837FC-1EFC-45BD-ABC0-4C2579ED8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187" y="1709593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0F8A10-658A-474F-B0F9-45F2C84A3883}"/>
              </a:ext>
            </a:extLst>
          </p:cNvPr>
          <p:cNvCxnSpPr>
            <a:cxnSpLocks/>
          </p:cNvCxnSpPr>
          <p:nvPr/>
        </p:nvCxnSpPr>
        <p:spPr>
          <a:xfrm>
            <a:off x="4890328" y="4398540"/>
            <a:ext cx="0" cy="7014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19304AB-7B4C-4589-B5A1-4E4C47885807}"/>
              </a:ext>
            </a:extLst>
          </p:cNvPr>
          <p:cNvCxnSpPr>
            <a:cxnSpLocks/>
          </p:cNvCxnSpPr>
          <p:nvPr/>
        </p:nvCxnSpPr>
        <p:spPr>
          <a:xfrm flipV="1">
            <a:off x="7564630" y="4340273"/>
            <a:ext cx="0" cy="7597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688DCAA-12B9-4BB4-8AE5-EDDEF316779C}"/>
              </a:ext>
            </a:extLst>
          </p:cNvPr>
          <p:cNvCxnSpPr>
            <a:cxnSpLocks/>
          </p:cNvCxnSpPr>
          <p:nvPr/>
        </p:nvCxnSpPr>
        <p:spPr>
          <a:xfrm>
            <a:off x="7269561" y="4398539"/>
            <a:ext cx="0" cy="7014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E6A8B17-215A-41B8-BA3A-C31772B90F4D}"/>
              </a:ext>
            </a:extLst>
          </p:cNvPr>
          <p:cNvCxnSpPr>
            <a:cxnSpLocks/>
          </p:cNvCxnSpPr>
          <p:nvPr/>
        </p:nvCxnSpPr>
        <p:spPr>
          <a:xfrm flipV="1">
            <a:off x="6436870" y="2596191"/>
            <a:ext cx="0" cy="7597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E8E6749-892A-40EC-B371-FC2843C72844}"/>
              </a:ext>
            </a:extLst>
          </p:cNvPr>
          <p:cNvCxnSpPr>
            <a:cxnSpLocks/>
          </p:cNvCxnSpPr>
          <p:nvPr/>
        </p:nvCxnSpPr>
        <p:spPr>
          <a:xfrm>
            <a:off x="6141801" y="2654457"/>
            <a:ext cx="0" cy="7014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F90DAFC-3D37-45EA-9233-53400CB3DC99}"/>
              </a:ext>
            </a:extLst>
          </p:cNvPr>
          <p:cNvCxnSpPr>
            <a:cxnSpLocks/>
          </p:cNvCxnSpPr>
          <p:nvPr/>
        </p:nvCxnSpPr>
        <p:spPr>
          <a:xfrm flipV="1">
            <a:off x="3973368" y="2596190"/>
            <a:ext cx="0" cy="7597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C378C3A-77A5-495A-839E-BE4563AE0182}"/>
              </a:ext>
            </a:extLst>
          </p:cNvPr>
          <p:cNvCxnSpPr>
            <a:cxnSpLocks/>
          </p:cNvCxnSpPr>
          <p:nvPr/>
        </p:nvCxnSpPr>
        <p:spPr>
          <a:xfrm>
            <a:off x="3678299" y="2654456"/>
            <a:ext cx="0" cy="7014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Image result for gear emoji">
            <a:extLst>
              <a:ext uri="{FF2B5EF4-FFF2-40B4-BE49-F238E27FC236}">
                <a16:creationId xmlns:a16="http://schemas.microsoft.com/office/drawing/2014/main" id="{1748B45A-9BA6-41A6-BE40-9925FD7CE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571" y="1709593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7283185-4BA3-4913-A3C0-C65D6CC334B4}"/>
              </a:ext>
            </a:extLst>
          </p:cNvPr>
          <p:cNvCxnSpPr>
            <a:cxnSpLocks/>
          </p:cNvCxnSpPr>
          <p:nvPr/>
        </p:nvCxnSpPr>
        <p:spPr>
          <a:xfrm flipV="1">
            <a:off x="8648992" y="2511933"/>
            <a:ext cx="0" cy="7597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7B75845-5CCD-429D-9102-FAB919154BC1}"/>
              </a:ext>
            </a:extLst>
          </p:cNvPr>
          <p:cNvCxnSpPr>
            <a:cxnSpLocks/>
          </p:cNvCxnSpPr>
          <p:nvPr/>
        </p:nvCxnSpPr>
        <p:spPr>
          <a:xfrm>
            <a:off x="8353923" y="2570199"/>
            <a:ext cx="0" cy="7014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6F1CD25-CE2D-475A-B119-22FE2CE2D8B2}"/>
              </a:ext>
            </a:extLst>
          </p:cNvPr>
          <p:cNvSpPr txBox="1"/>
          <p:nvPr/>
        </p:nvSpPr>
        <p:spPr>
          <a:xfrm>
            <a:off x="2365100" y="3336227"/>
            <a:ext cx="2840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Bus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B21BDB-1F0A-47C4-9836-D875231D3D8A}"/>
              </a:ext>
            </a:extLst>
          </p:cNvPr>
          <p:cNvSpPr txBox="1"/>
          <p:nvPr/>
        </p:nvSpPr>
        <p:spPr>
          <a:xfrm>
            <a:off x="7228982" y="6083895"/>
            <a:ext cx="284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Listeners</a:t>
            </a:r>
          </a:p>
        </p:txBody>
      </p:sp>
    </p:spTree>
    <p:extLst>
      <p:ext uri="{BB962C8B-B14F-4D97-AF65-F5344CB8AC3E}">
        <p14:creationId xmlns:p14="http://schemas.microsoft.com/office/powerpoint/2010/main" val="2211711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>
            <a:extLst>
              <a:ext uri="{FF2B5EF4-FFF2-40B4-BE49-F238E27FC236}">
                <a16:creationId xmlns:a16="http://schemas.microsoft.com/office/drawing/2014/main" id="{5BAAF40D-6B1F-E644-92EB-D3FD25617105}"/>
              </a:ext>
            </a:extLst>
          </p:cNvPr>
          <p:cNvSpPr/>
          <p:nvPr/>
        </p:nvSpPr>
        <p:spPr>
          <a:xfrm>
            <a:off x="2443742" y="2634100"/>
            <a:ext cx="7160875" cy="277062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Lambda Architecture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2" descr="Image result for gear emoji">
            <a:extLst>
              <a:ext uri="{FF2B5EF4-FFF2-40B4-BE49-F238E27FC236}">
                <a16:creationId xmlns:a16="http://schemas.microsoft.com/office/drawing/2014/main" id="{B5571EDA-54C4-4E4F-A2A8-80D632E9E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22" y="4835816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gear emoji">
            <a:extLst>
              <a:ext uri="{FF2B5EF4-FFF2-40B4-BE49-F238E27FC236}">
                <a16:creationId xmlns:a16="http://schemas.microsoft.com/office/drawing/2014/main" id="{CCEE5B18-BD8C-4ECC-BF7C-FD508D5AE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91" y="3454723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gear emoji">
            <a:extLst>
              <a:ext uri="{FF2B5EF4-FFF2-40B4-BE49-F238E27FC236}">
                <a16:creationId xmlns:a16="http://schemas.microsoft.com/office/drawing/2014/main" id="{A70837FC-1EFC-45BD-ABC0-4C2579ED8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47" y="2405809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Image result for gear emoji">
            <a:extLst>
              <a:ext uri="{FF2B5EF4-FFF2-40B4-BE49-F238E27FC236}">
                <a16:creationId xmlns:a16="http://schemas.microsoft.com/office/drawing/2014/main" id="{6005960C-7EA4-4347-99CA-50D2AD142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227" y="3873661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Image result for gear emoji">
            <a:extLst>
              <a:ext uri="{FF2B5EF4-FFF2-40B4-BE49-F238E27FC236}">
                <a16:creationId xmlns:a16="http://schemas.microsoft.com/office/drawing/2014/main" id="{A684F29F-FD5D-49DC-B405-C86EA4E70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343" y="3834596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Image result for gear emoji">
            <a:extLst>
              <a:ext uri="{FF2B5EF4-FFF2-40B4-BE49-F238E27FC236}">
                <a16:creationId xmlns:a16="http://schemas.microsoft.com/office/drawing/2014/main" id="{934F49C8-6E9C-49C7-9F5C-3FB1FFCF0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49" y="3535729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Image result for gear emoji">
            <a:extLst>
              <a:ext uri="{FF2B5EF4-FFF2-40B4-BE49-F238E27FC236}">
                <a16:creationId xmlns:a16="http://schemas.microsoft.com/office/drawing/2014/main" id="{33246959-0C96-46CA-BD68-3D0903E91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532" y="4201619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Image result for gear emoji">
            <a:extLst>
              <a:ext uri="{FF2B5EF4-FFF2-40B4-BE49-F238E27FC236}">
                <a16:creationId xmlns:a16="http://schemas.microsoft.com/office/drawing/2014/main" id="{D615C1E9-1F5E-4BB9-AA7F-786FA9E7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648" y="4162554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Image result for gear emoji">
            <a:extLst>
              <a:ext uri="{FF2B5EF4-FFF2-40B4-BE49-F238E27FC236}">
                <a16:creationId xmlns:a16="http://schemas.microsoft.com/office/drawing/2014/main" id="{545F9405-02D3-4B6D-B988-3B9682123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854" y="3863687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Image result for gear emoji">
            <a:extLst>
              <a:ext uri="{FF2B5EF4-FFF2-40B4-BE49-F238E27FC236}">
                <a16:creationId xmlns:a16="http://schemas.microsoft.com/office/drawing/2014/main" id="{D2409ACD-2EFA-4E94-A214-C079D6274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856" y="4254198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Image result for gear emoji">
            <a:extLst>
              <a:ext uri="{FF2B5EF4-FFF2-40B4-BE49-F238E27FC236}">
                <a16:creationId xmlns:a16="http://schemas.microsoft.com/office/drawing/2014/main" id="{CFA44306-EFB8-4327-B418-B5F27E4C8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972" y="4215133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Image result for gear emoji">
            <a:extLst>
              <a:ext uri="{FF2B5EF4-FFF2-40B4-BE49-F238E27FC236}">
                <a16:creationId xmlns:a16="http://schemas.microsoft.com/office/drawing/2014/main" id="{74E69966-41F9-429B-A46F-1230A020D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178" y="3916266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Image result for gear emoji">
            <a:extLst>
              <a:ext uri="{FF2B5EF4-FFF2-40B4-BE49-F238E27FC236}">
                <a16:creationId xmlns:a16="http://schemas.microsoft.com/office/drawing/2014/main" id="{D8236A99-F74F-49EA-B39A-331C1625F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839" y="3933851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Image result for gear emoji">
            <a:extLst>
              <a:ext uri="{FF2B5EF4-FFF2-40B4-BE49-F238E27FC236}">
                <a16:creationId xmlns:a16="http://schemas.microsoft.com/office/drawing/2014/main" id="{EA7E63C0-B8DA-4E3F-957D-7EE667B18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955" y="3894786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Image result for gear emoji">
            <a:extLst>
              <a:ext uri="{FF2B5EF4-FFF2-40B4-BE49-F238E27FC236}">
                <a16:creationId xmlns:a16="http://schemas.microsoft.com/office/drawing/2014/main" id="{0149278E-80DF-418A-93E2-43A0A3F4E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61" y="3595919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Image result for gear emoji">
            <a:extLst>
              <a:ext uri="{FF2B5EF4-FFF2-40B4-BE49-F238E27FC236}">
                <a16:creationId xmlns:a16="http://schemas.microsoft.com/office/drawing/2014/main" id="{3512F6DA-9BA5-4FFD-9A14-D18C0DC33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545" y="4266129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Image result for gear emoji">
            <a:extLst>
              <a:ext uri="{FF2B5EF4-FFF2-40B4-BE49-F238E27FC236}">
                <a16:creationId xmlns:a16="http://schemas.microsoft.com/office/drawing/2014/main" id="{D182BCFE-7FF1-4055-87B8-B06E97279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661" y="4227064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Image result for gear emoji">
            <a:extLst>
              <a:ext uri="{FF2B5EF4-FFF2-40B4-BE49-F238E27FC236}">
                <a16:creationId xmlns:a16="http://schemas.microsoft.com/office/drawing/2014/main" id="{A5B04581-37D8-4A69-ACD5-4342A7E29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867" y="3928197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Image result for gear emoji">
            <a:extLst>
              <a:ext uri="{FF2B5EF4-FFF2-40B4-BE49-F238E27FC236}">
                <a16:creationId xmlns:a16="http://schemas.microsoft.com/office/drawing/2014/main" id="{A0D384E6-B6D6-4C0C-A3B8-235F9E8B7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138" y="3839402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Image result for gear emoji">
            <a:extLst>
              <a:ext uri="{FF2B5EF4-FFF2-40B4-BE49-F238E27FC236}">
                <a16:creationId xmlns:a16="http://schemas.microsoft.com/office/drawing/2014/main" id="{1EF30995-3E69-4821-8640-9FC0EE477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254" y="3800337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mage result for gear emoji">
            <a:extLst>
              <a:ext uri="{FF2B5EF4-FFF2-40B4-BE49-F238E27FC236}">
                <a16:creationId xmlns:a16="http://schemas.microsoft.com/office/drawing/2014/main" id="{108D1E22-F9FA-44C8-A5CC-59707AA17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460" y="3501470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Image result for gear emoji">
            <a:extLst>
              <a:ext uri="{FF2B5EF4-FFF2-40B4-BE49-F238E27FC236}">
                <a16:creationId xmlns:a16="http://schemas.microsoft.com/office/drawing/2014/main" id="{29E45A85-FEA2-4F24-82FC-0BCDB38EF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657" y="3883781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Image result for gear emoji">
            <a:extLst>
              <a:ext uri="{FF2B5EF4-FFF2-40B4-BE49-F238E27FC236}">
                <a16:creationId xmlns:a16="http://schemas.microsoft.com/office/drawing/2014/main" id="{FE07AF2D-44E8-4B8D-AB2D-9FCF249B3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773" y="3844716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Image result for gear emoji">
            <a:extLst>
              <a:ext uri="{FF2B5EF4-FFF2-40B4-BE49-F238E27FC236}">
                <a16:creationId xmlns:a16="http://schemas.microsoft.com/office/drawing/2014/main" id="{6E5B8F42-1B3C-4D6E-8477-DC91CFF26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979" y="3545849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04A7F0B-A2A9-4E7C-9A8A-466C430A8C43}"/>
              </a:ext>
            </a:extLst>
          </p:cNvPr>
          <p:cNvCxnSpPr>
            <a:cxnSpLocks/>
          </p:cNvCxnSpPr>
          <p:nvPr/>
        </p:nvCxnSpPr>
        <p:spPr>
          <a:xfrm>
            <a:off x="1613727" y="2956755"/>
            <a:ext cx="662686" cy="70513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DDEDCE0-0061-4872-8D0A-9F93D277D7CA}"/>
              </a:ext>
            </a:extLst>
          </p:cNvPr>
          <p:cNvCxnSpPr>
            <a:cxnSpLocks/>
          </p:cNvCxnSpPr>
          <p:nvPr/>
        </p:nvCxnSpPr>
        <p:spPr>
          <a:xfrm>
            <a:off x="1195463" y="3840684"/>
            <a:ext cx="1093199" cy="1393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DC81A8F-2CC7-46EC-A1E6-AF45F0F247AB}"/>
              </a:ext>
            </a:extLst>
          </p:cNvPr>
          <p:cNvCxnSpPr>
            <a:cxnSpLocks/>
          </p:cNvCxnSpPr>
          <p:nvPr/>
        </p:nvCxnSpPr>
        <p:spPr>
          <a:xfrm flipV="1">
            <a:off x="1729813" y="4338892"/>
            <a:ext cx="546600" cy="5392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D291AD2-D1EC-4A9D-92FE-6C8C48DDD35F}"/>
              </a:ext>
            </a:extLst>
          </p:cNvPr>
          <p:cNvSpPr txBox="1"/>
          <p:nvPr/>
        </p:nvSpPr>
        <p:spPr>
          <a:xfrm>
            <a:off x="5659972" y="4943279"/>
            <a:ext cx="284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Stream Processing</a:t>
            </a:r>
          </a:p>
        </p:txBody>
      </p:sp>
      <p:pic>
        <p:nvPicPr>
          <p:cNvPr id="4198" name="Picture 102" descr="Image result for database icon">
            <a:extLst>
              <a:ext uri="{FF2B5EF4-FFF2-40B4-BE49-F238E27FC236}">
                <a16:creationId xmlns:a16="http://schemas.microsoft.com/office/drawing/2014/main" id="{14BBB1AA-DC08-47BB-914F-1628FB014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915" y="1812079"/>
            <a:ext cx="1678777" cy="203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B2F050-32C8-D245-A9E2-38B4F9BBF0E5}"/>
              </a:ext>
            </a:extLst>
          </p:cNvPr>
          <p:cNvGrpSpPr/>
          <p:nvPr/>
        </p:nvGrpSpPr>
        <p:grpSpPr>
          <a:xfrm>
            <a:off x="3539687" y="833288"/>
            <a:ext cx="6333179" cy="2810526"/>
            <a:chOff x="3539687" y="833288"/>
            <a:chExt cx="6333179" cy="2810526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28768E5-3015-467E-913C-F1BCCA25D87A}"/>
                </a:ext>
              </a:extLst>
            </p:cNvPr>
            <p:cNvSpPr txBox="1"/>
            <p:nvPr/>
          </p:nvSpPr>
          <p:spPr>
            <a:xfrm>
              <a:off x="6322795" y="833288"/>
              <a:ext cx="2840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Batch Processing</a:t>
              </a:r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79650DFF-BA19-4206-BF05-26AE3F4ADE74}"/>
                </a:ext>
              </a:extLst>
            </p:cNvPr>
            <p:cNvSpPr/>
            <p:nvPr/>
          </p:nvSpPr>
          <p:spPr>
            <a:xfrm>
              <a:off x="6809934" y="1265399"/>
              <a:ext cx="1107920" cy="116333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3" name="Object 22">
              <a:extLst>
                <a:ext uri="{FF2B5EF4-FFF2-40B4-BE49-F238E27FC236}">
                  <a16:creationId xmlns:a16="http://schemas.microsoft.com/office/drawing/2014/main" id="{9A2D9DFE-EECF-47B2-9A13-819FA2892F0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8011378"/>
                </p:ext>
              </p:extLst>
            </p:nvPr>
          </p:nvGraphicFramePr>
          <p:xfrm>
            <a:off x="3539687" y="1685851"/>
            <a:ext cx="3195635" cy="5006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92" r:id="rId7" imgW="6323760" imgH="990360" progId="">
                    <p:embed/>
                  </p:oleObj>
                </mc:Choice>
                <mc:Fallback>
                  <p:oleObj r:id="rId7" imgW="6323760" imgH="990360" progId="">
                    <p:embed/>
                    <p:pic>
                      <p:nvPicPr>
                        <p:cNvPr id="21" name="Object 20">
                          <a:extLst>
                            <a:ext uri="{FF2B5EF4-FFF2-40B4-BE49-F238E27FC236}">
                              <a16:creationId xmlns:a16="http://schemas.microsoft.com/office/drawing/2014/main" id="{4D8858C8-17A8-43C6-B156-E7520A50A0D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539687" y="1685851"/>
                          <a:ext cx="3195635" cy="5006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6D824D4-52E4-4A27-BE60-7896034382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89749" y="2235042"/>
              <a:ext cx="17899" cy="140877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Picture 2" descr="Image result for gear emoji">
              <a:extLst>
                <a:ext uri="{FF2B5EF4-FFF2-40B4-BE49-F238E27FC236}">
                  <a16:creationId xmlns:a16="http://schemas.microsoft.com/office/drawing/2014/main" id="{EF4B4894-4524-425B-967A-CB43D98E92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6146" y="1734862"/>
              <a:ext cx="362217" cy="362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2" descr="Image result for gear emoji">
              <a:extLst>
                <a:ext uri="{FF2B5EF4-FFF2-40B4-BE49-F238E27FC236}">
                  <a16:creationId xmlns:a16="http://schemas.microsoft.com/office/drawing/2014/main" id="{68E7C256-24FA-4FBE-A119-A46EEA6461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588" y="1920308"/>
              <a:ext cx="362217" cy="362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Image result for gear emoji">
              <a:extLst>
                <a:ext uri="{FF2B5EF4-FFF2-40B4-BE49-F238E27FC236}">
                  <a16:creationId xmlns:a16="http://schemas.microsoft.com/office/drawing/2014/main" id="{861C29E9-DCBA-42B1-B1DF-F176A08758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0093" y="1434458"/>
              <a:ext cx="362217" cy="362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FDF9E339-C1B9-49C7-947D-E873B0B702BB}"/>
                </a:ext>
              </a:extLst>
            </p:cNvPr>
            <p:cNvCxnSpPr>
              <a:cxnSpLocks/>
            </p:cNvCxnSpPr>
            <p:nvPr/>
          </p:nvCxnSpPr>
          <p:spPr>
            <a:xfrm>
              <a:off x="8112087" y="1790660"/>
              <a:ext cx="1760779" cy="80247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021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ight Arrow 40">
            <a:extLst>
              <a:ext uri="{FF2B5EF4-FFF2-40B4-BE49-F238E27FC236}">
                <a16:creationId xmlns:a16="http://schemas.microsoft.com/office/drawing/2014/main" id="{129FDACB-6CAC-234D-A751-FA2149DC59FD}"/>
              </a:ext>
            </a:extLst>
          </p:cNvPr>
          <p:cNvSpPr/>
          <p:nvPr/>
        </p:nvSpPr>
        <p:spPr>
          <a:xfrm>
            <a:off x="2415178" y="2064007"/>
            <a:ext cx="7160875" cy="277062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9766" y="311110"/>
            <a:ext cx="7767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Kappa / Streaming Architecture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2" descr="Image result for gear emoji">
            <a:extLst>
              <a:ext uri="{FF2B5EF4-FFF2-40B4-BE49-F238E27FC236}">
                <a16:creationId xmlns:a16="http://schemas.microsoft.com/office/drawing/2014/main" id="{3D202D9B-2337-4821-BA2E-9F978CC2F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22" y="4188922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gear emoji">
            <a:extLst>
              <a:ext uri="{FF2B5EF4-FFF2-40B4-BE49-F238E27FC236}">
                <a16:creationId xmlns:a16="http://schemas.microsoft.com/office/drawing/2014/main" id="{D1482B51-8839-4C6A-A514-FC1262548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03" y="310664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gear emoji">
            <a:extLst>
              <a:ext uri="{FF2B5EF4-FFF2-40B4-BE49-F238E27FC236}">
                <a16:creationId xmlns:a16="http://schemas.microsoft.com/office/drawing/2014/main" id="{B3F66274-E82A-47C6-8B57-F59363705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47" y="175891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gear emoji">
            <a:extLst>
              <a:ext uri="{FF2B5EF4-FFF2-40B4-BE49-F238E27FC236}">
                <a16:creationId xmlns:a16="http://schemas.microsoft.com/office/drawing/2014/main" id="{C2157174-ADB7-4EB4-9CF5-749C5EAC0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227" y="3226767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gear emoji">
            <a:extLst>
              <a:ext uri="{FF2B5EF4-FFF2-40B4-BE49-F238E27FC236}">
                <a16:creationId xmlns:a16="http://schemas.microsoft.com/office/drawing/2014/main" id="{A7C2F623-D0EF-4A67-9884-027654FB9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343" y="3187702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gear emoji">
            <a:extLst>
              <a:ext uri="{FF2B5EF4-FFF2-40B4-BE49-F238E27FC236}">
                <a16:creationId xmlns:a16="http://schemas.microsoft.com/office/drawing/2014/main" id="{1248958F-E9F9-43C5-986E-2F962F32A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49" y="2888835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gear emoji">
            <a:extLst>
              <a:ext uri="{FF2B5EF4-FFF2-40B4-BE49-F238E27FC236}">
                <a16:creationId xmlns:a16="http://schemas.microsoft.com/office/drawing/2014/main" id="{6F55B451-A777-4D25-BC18-19034B0AD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26" y="3731063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gear emoji">
            <a:extLst>
              <a:ext uri="{FF2B5EF4-FFF2-40B4-BE49-F238E27FC236}">
                <a16:creationId xmlns:a16="http://schemas.microsoft.com/office/drawing/2014/main" id="{3679673B-A1E4-4BFE-ADDF-43E724B69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042" y="3691998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gear emoji">
            <a:extLst>
              <a:ext uri="{FF2B5EF4-FFF2-40B4-BE49-F238E27FC236}">
                <a16:creationId xmlns:a16="http://schemas.microsoft.com/office/drawing/2014/main" id="{44F9E547-2C89-478F-898B-0AB9EEFB0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248" y="3393131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gear emoji">
            <a:extLst>
              <a:ext uri="{FF2B5EF4-FFF2-40B4-BE49-F238E27FC236}">
                <a16:creationId xmlns:a16="http://schemas.microsoft.com/office/drawing/2014/main" id="{906A9477-59AC-46A8-AEC0-1893786EC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856" y="3607304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gear emoji">
            <a:extLst>
              <a:ext uri="{FF2B5EF4-FFF2-40B4-BE49-F238E27FC236}">
                <a16:creationId xmlns:a16="http://schemas.microsoft.com/office/drawing/2014/main" id="{983E8505-D4F5-4596-AB49-83D8DFAE8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972" y="3568239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gear emoji">
            <a:extLst>
              <a:ext uri="{FF2B5EF4-FFF2-40B4-BE49-F238E27FC236}">
                <a16:creationId xmlns:a16="http://schemas.microsoft.com/office/drawing/2014/main" id="{5AC54B71-67AE-4AA7-85BC-DAD82B726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178" y="3269372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gear emoji">
            <a:extLst>
              <a:ext uri="{FF2B5EF4-FFF2-40B4-BE49-F238E27FC236}">
                <a16:creationId xmlns:a16="http://schemas.microsoft.com/office/drawing/2014/main" id="{FF7B3ABE-B990-4D79-B941-94C38C82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52" y="3163497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gear emoji">
            <a:extLst>
              <a:ext uri="{FF2B5EF4-FFF2-40B4-BE49-F238E27FC236}">
                <a16:creationId xmlns:a16="http://schemas.microsoft.com/office/drawing/2014/main" id="{70B14C7F-802D-430B-AB18-9CE5F2917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768" y="3124432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gear emoji">
            <a:extLst>
              <a:ext uri="{FF2B5EF4-FFF2-40B4-BE49-F238E27FC236}">
                <a16:creationId xmlns:a16="http://schemas.microsoft.com/office/drawing/2014/main" id="{BB228097-AFBA-4F8F-9397-5656CE3DC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74" y="2825565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gear emoji">
            <a:extLst>
              <a:ext uri="{FF2B5EF4-FFF2-40B4-BE49-F238E27FC236}">
                <a16:creationId xmlns:a16="http://schemas.microsoft.com/office/drawing/2014/main" id="{978AE9F2-3C1D-40E0-8E75-2B7FC0208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904" y="3742750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mage result for gear emoji">
            <a:extLst>
              <a:ext uri="{FF2B5EF4-FFF2-40B4-BE49-F238E27FC236}">
                <a16:creationId xmlns:a16="http://schemas.microsoft.com/office/drawing/2014/main" id="{079EDE90-35A7-40A8-A4BF-BFCD7EAEB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020" y="3703685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 result for gear emoji">
            <a:extLst>
              <a:ext uri="{FF2B5EF4-FFF2-40B4-BE49-F238E27FC236}">
                <a16:creationId xmlns:a16="http://schemas.microsoft.com/office/drawing/2014/main" id="{9C536479-9AB2-432D-8546-CBC3482B4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226" y="3404818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Image result for gear emoji">
            <a:extLst>
              <a:ext uri="{FF2B5EF4-FFF2-40B4-BE49-F238E27FC236}">
                <a16:creationId xmlns:a16="http://schemas.microsoft.com/office/drawing/2014/main" id="{E9B41F03-15BF-4FD9-A492-732EDE080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138" y="3192508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Image result for gear emoji">
            <a:extLst>
              <a:ext uri="{FF2B5EF4-FFF2-40B4-BE49-F238E27FC236}">
                <a16:creationId xmlns:a16="http://schemas.microsoft.com/office/drawing/2014/main" id="{5D0826BA-DBDB-48E8-976A-6BC8FD6ED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254" y="3153443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Image result for gear emoji">
            <a:extLst>
              <a:ext uri="{FF2B5EF4-FFF2-40B4-BE49-F238E27FC236}">
                <a16:creationId xmlns:a16="http://schemas.microsoft.com/office/drawing/2014/main" id="{941D8E03-2FB0-4BBF-9D83-14E8E4AA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460" y="2854576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mage result for gear emoji">
            <a:extLst>
              <a:ext uri="{FF2B5EF4-FFF2-40B4-BE49-F238E27FC236}">
                <a16:creationId xmlns:a16="http://schemas.microsoft.com/office/drawing/2014/main" id="{492579DF-5948-4F2F-8B12-EDB43894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657" y="3236887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Image result for gear emoji">
            <a:extLst>
              <a:ext uri="{FF2B5EF4-FFF2-40B4-BE49-F238E27FC236}">
                <a16:creationId xmlns:a16="http://schemas.microsoft.com/office/drawing/2014/main" id="{48BD7BA5-0057-4E43-8B1F-850F2E0B7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773" y="3197822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Image result for gear emoji">
            <a:extLst>
              <a:ext uri="{FF2B5EF4-FFF2-40B4-BE49-F238E27FC236}">
                <a16:creationId xmlns:a16="http://schemas.microsoft.com/office/drawing/2014/main" id="{D07A7263-82EB-4515-94B1-73D1005B0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979" y="2898955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D4AC104-CE28-477E-9409-CFCC93689F3C}"/>
              </a:ext>
            </a:extLst>
          </p:cNvPr>
          <p:cNvCxnSpPr>
            <a:cxnSpLocks/>
          </p:cNvCxnSpPr>
          <p:nvPr/>
        </p:nvCxnSpPr>
        <p:spPr>
          <a:xfrm>
            <a:off x="1613727" y="2309861"/>
            <a:ext cx="662686" cy="70513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515220-44AB-4EB6-A3B3-FB144AACF1FB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121743" y="3333157"/>
            <a:ext cx="1166919" cy="1746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5C36533-083E-4268-9D59-F7B5AF97F5E1}"/>
              </a:ext>
            </a:extLst>
          </p:cNvPr>
          <p:cNvCxnSpPr>
            <a:cxnSpLocks/>
          </p:cNvCxnSpPr>
          <p:nvPr/>
        </p:nvCxnSpPr>
        <p:spPr>
          <a:xfrm flipV="1">
            <a:off x="1729813" y="3691998"/>
            <a:ext cx="546600" cy="5392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02A3460-5029-40FA-A862-D57AD67C037E}"/>
              </a:ext>
            </a:extLst>
          </p:cNvPr>
          <p:cNvSpPr txBox="1"/>
          <p:nvPr/>
        </p:nvSpPr>
        <p:spPr>
          <a:xfrm>
            <a:off x="3481757" y="2344016"/>
            <a:ext cx="463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Stream Processing / Pipeline</a:t>
            </a:r>
          </a:p>
        </p:txBody>
      </p:sp>
      <p:pic>
        <p:nvPicPr>
          <p:cNvPr id="42" name="Picture 102" descr="Image result for database icon">
            <a:extLst>
              <a:ext uri="{FF2B5EF4-FFF2-40B4-BE49-F238E27FC236}">
                <a16:creationId xmlns:a16="http://schemas.microsoft.com/office/drawing/2014/main" id="{6A87CFE4-1D85-4D85-B39E-ED5CAFAFA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379" y="2388499"/>
            <a:ext cx="1678777" cy="203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A5319F8-6FCC-7846-8B96-20BBB1B89398}"/>
              </a:ext>
            </a:extLst>
          </p:cNvPr>
          <p:cNvGrpSpPr/>
          <p:nvPr/>
        </p:nvGrpSpPr>
        <p:grpSpPr>
          <a:xfrm>
            <a:off x="5489209" y="4547486"/>
            <a:ext cx="6401347" cy="1592006"/>
            <a:chOff x="5489209" y="4547486"/>
            <a:chExt cx="6401347" cy="1592006"/>
          </a:xfrm>
        </p:grpSpPr>
        <p:sp>
          <p:nvSpPr>
            <p:cNvPr id="4" name="U-Turn Arrow 3">
              <a:extLst>
                <a:ext uri="{FF2B5EF4-FFF2-40B4-BE49-F238E27FC236}">
                  <a16:creationId xmlns:a16="http://schemas.microsoft.com/office/drawing/2014/main" id="{D6D76E7A-E09C-E34C-9044-D6652B949F86}"/>
                </a:ext>
              </a:extLst>
            </p:cNvPr>
            <p:cNvSpPr/>
            <p:nvPr/>
          </p:nvSpPr>
          <p:spPr>
            <a:xfrm rot="10800000">
              <a:off x="5489209" y="4547486"/>
              <a:ext cx="5380279" cy="1592006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2ECBC8-634E-864C-A505-F13135501044}"/>
                </a:ext>
              </a:extLst>
            </p:cNvPr>
            <p:cNvSpPr txBox="1"/>
            <p:nvPr/>
          </p:nvSpPr>
          <p:spPr>
            <a:xfrm>
              <a:off x="7260226" y="5747806"/>
              <a:ext cx="4630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Change Data Capture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565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9560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What happens when we move batch?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45C25-C624-441D-8D26-CA6466740CE6}"/>
              </a:ext>
            </a:extLst>
          </p:cNvPr>
          <p:cNvSpPr txBox="1"/>
          <p:nvPr/>
        </p:nvSpPr>
        <p:spPr>
          <a:xfrm>
            <a:off x="902807" y="1097280"/>
            <a:ext cx="9367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Increased latency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CDC / Data syncing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1CDD46-4ADE-D54A-BD3C-9418EAED5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35318">
            <a:off x="8077257" y="1618519"/>
            <a:ext cx="7114747" cy="7114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8E4FD8-1EBF-DF4A-8A08-C7F770BE9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3604">
            <a:off x="5167812" y="2719886"/>
            <a:ext cx="7114747" cy="711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3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788C67-772C-6B46-9242-E3E62CA3D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64462"/>
            <a:ext cx="7925852" cy="590301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3 </a:t>
            </a: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Factor</a:t>
            </a:r>
            <a:r>
              <a:rPr lang="id-ID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App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586567" y="2948801"/>
            <a:ext cx="2332168" cy="0"/>
          </a:xfrm>
          <a:prstGeom prst="line">
            <a:avLst/>
          </a:prstGeom>
          <a:ln w="127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006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49524" y="687765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Back-End Players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7C099-673D-1641-97D9-97EF8795A17F}"/>
              </a:ext>
            </a:extLst>
          </p:cNvPr>
          <p:cNvSpPr txBox="1"/>
          <p:nvPr/>
        </p:nvSpPr>
        <p:spPr>
          <a:xfrm>
            <a:off x="1198880" y="1645920"/>
            <a:ext cx="93675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Change Data Capture “CDC”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IOT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Logstash,  </a:t>
            </a:r>
            <a:r>
              <a:rPr lang="en-US" sz="3600" dirty="0" err="1"/>
              <a:t>FluentD</a:t>
            </a:r>
            <a:r>
              <a:rPr lang="en-US" sz="3600" dirty="0"/>
              <a:t>, Flume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Kinesis, Firehose, EventHub, </a:t>
            </a:r>
            <a:r>
              <a:rPr lang="en-US" sz="3600" dirty="0" err="1"/>
              <a:t>DataFlow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Beam, Spark, Kafka Streams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AWS Lambda, Azure Functions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Machine learning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896AB-403A-4B08-B787-412A320A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106" y="2237581"/>
            <a:ext cx="2160588" cy="238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44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310350-BDA0-0247-99B1-D43B372C47CD}"/>
              </a:ext>
            </a:extLst>
          </p:cNvPr>
          <p:cNvSpPr/>
          <p:nvPr/>
        </p:nvSpPr>
        <p:spPr>
          <a:xfrm>
            <a:off x="-487680" y="-246725"/>
            <a:ext cx="13228320" cy="76838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70029" y="732434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12000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Why, How?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C73F2-B5CC-3A47-92C3-7A9EA1033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78320">
            <a:off x="5575125" y="102548"/>
            <a:ext cx="7634359" cy="763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69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Front-End Players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812E8-3414-4977-A7D2-DED1DF202954}"/>
              </a:ext>
            </a:extLst>
          </p:cNvPr>
          <p:cNvSpPr txBox="1"/>
          <p:nvPr/>
        </p:nvSpPr>
        <p:spPr>
          <a:xfrm>
            <a:off x="1198880" y="1645920"/>
            <a:ext cx="9367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Socket.IO, </a:t>
            </a:r>
            <a:r>
              <a:rPr lang="en-US" sz="3600" dirty="0" err="1"/>
              <a:t>SignalR</a:t>
            </a:r>
            <a:r>
              <a:rPr lang="en-US" sz="3600" dirty="0"/>
              <a:t>, </a:t>
            </a:r>
            <a:r>
              <a:rPr lang="en-US" sz="3600" dirty="0" err="1"/>
              <a:t>GraphQL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Apollo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0D54C-CF14-4AF1-9F93-1FC5F024F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497" y="3141551"/>
            <a:ext cx="2271713" cy="2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91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16328A-6CE4-8744-AADF-993233CC3A0F}"/>
              </a:ext>
            </a:extLst>
          </p:cNvPr>
          <p:cNvSpPr/>
          <p:nvPr/>
        </p:nvSpPr>
        <p:spPr>
          <a:xfrm>
            <a:off x="-670560" y="-223520"/>
            <a:ext cx="13309600" cy="75793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19450" y="492037"/>
            <a:ext cx="9144000" cy="88414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Tips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3324A-AE93-46AB-8BA6-4E5F84C6651C}"/>
              </a:ext>
            </a:extLst>
          </p:cNvPr>
          <p:cNvSpPr txBox="1"/>
          <p:nvPr/>
        </p:nvSpPr>
        <p:spPr>
          <a:xfrm>
            <a:off x="719706" y="1674590"/>
            <a:ext cx="10175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Observability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Unit of Work / Single responsibility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DevOps, for real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Don’t fight the tools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A13578-0906-A843-B621-F2E565FD6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16726">
            <a:off x="6509984" y="1194760"/>
            <a:ext cx="6159625" cy="61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35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car&#10;&#10;Description automatically generated">
            <a:extLst>
              <a:ext uri="{FF2B5EF4-FFF2-40B4-BE49-F238E27FC236}">
                <a16:creationId xmlns:a16="http://schemas.microsoft.com/office/drawing/2014/main" id="{6791539C-B6A1-478C-8372-5295041121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64" b="11336"/>
          <a:stretch/>
        </p:blipFill>
        <p:spPr>
          <a:xfrm>
            <a:off x="-418478" y="-117698"/>
            <a:ext cx="12610478" cy="709339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2750" y="5946336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>
                <a:solidFill>
                  <a:schemeClr val="bg1"/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Resources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0260D2-E6E2-46F8-A284-D9D0DD500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433" y="-117698"/>
            <a:ext cx="4876800" cy="638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598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AC1A83-FA36-5546-A4AB-167B22572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36" y="0"/>
            <a:ext cx="10760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7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B17EBA-E2F1-DB4C-B7D5-FBC08C038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75" y="1835150"/>
            <a:ext cx="3127375" cy="14176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FECFCE-3B99-E448-8AD4-89E05DE09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13" y="1835150"/>
            <a:ext cx="2160588" cy="2382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B19507-FD67-F543-9514-FBD32BD06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600" y="1835150"/>
            <a:ext cx="3738563" cy="1793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D41080-6C5C-1C45-8AE3-62D731550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6438" y="1835150"/>
            <a:ext cx="2271713" cy="22717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531358-8053-6D49-BEF8-54A37D06F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6438" y="4189413"/>
            <a:ext cx="2271713" cy="22717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32168D-E52C-E74A-9CD3-CC26C63D76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675" y="355600"/>
            <a:ext cx="9979025" cy="1397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09E574-72E6-B04B-B409-056E37109F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1713" y="4300538"/>
            <a:ext cx="2160588" cy="2160588"/>
          </a:xfrm>
          <a:prstGeom prst="rect">
            <a:avLst/>
          </a:prstGeom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F937D4C-6BD1-4E79-98B1-DF55CEA3D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838" y="355600"/>
            <a:ext cx="1485900" cy="1397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eb sockets logo">
            <a:extLst>
              <a:ext uri="{FF2B5EF4-FFF2-40B4-BE49-F238E27FC236}">
                <a16:creationId xmlns:a16="http://schemas.microsoft.com/office/drawing/2014/main" id="{6D4520AA-91C3-4E6D-AC84-8575926DE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3711575"/>
            <a:ext cx="3738563" cy="27495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 descr="Image result for apache beam">
            <a:extLst>
              <a:ext uri="{FF2B5EF4-FFF2-40B4-BE49-F238E27FC236}">
                <a16:creationId xmlns:a16="http://schemas.microsoft.com/office/drawing/2014/main" id="{D7A6009A-88B2-43D7-91F8-6B1C90394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3335338"/>
            <a:ext cx="3127375" cy="31273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690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2FE76C-627E-4018-B877-1220EBCF3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888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29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ar&#10;&#10;Description automatically generated">
            <a:extLst>
              <a:ext uri="{FF2B5EF4-FFF2-40B4-BE49-F238E27FC236}">
                <a16:creationId xmlns:a16="http://schemas.microsoft.com/office/drawing/2014/main" id="{B5BF632A-41E3-CF47-970E-EB6B5ACD4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64" b="113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25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F996DB-860C-E744-8723-A45C018AC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202"/>
            <a:ext cx="12192000" cy="588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58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8196C9-7600-4742-B3A1-236AF4EE43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22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79ADB9-A6EC-7545-9EA4-4C9AB2D46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55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2582B1-7181-7C4B-8423-A094BF6A9303}"/>
              </a:ext>
            </a:extLst>
          </p:cNvPr>
          <p:cNvSpPr/>
          <p:nvPr/>
        </p:nvSpPr>
        <p:spPr>
          <a:xfrm>
            <a:off x="-386080" y="-162560"/>
            <a:ext cx="13878560" cy="7254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5010" y="449178"/>
            <a:ext cx="9144000" cy="38340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Better UX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Better Broadband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Better Dev Tools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Better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9FCF2-6A4D-594A-937D-8E213421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01622">
            <a:off x="5885238" y="879875"/>
            <a:ext cx="6806736" cy="680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63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840</Words>
  <Application>Microsoft Macintosh PowerPoint</Application>
  <PresentationFormat>Widescreen</PresentationFormat>
  <Paragraphs>152</Paragraphs>
  <Slides>23</Slides>
  <Notes>22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Kelson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Zack</dc:creator>
  <cp:lastModifiedBy>Joe Zack</cp:lastModifiedBy>
  <cp:revision>208</cp:revision>
  <dcterms:created xsi:type="dcterms:W3CDTF">2020-02-26T01:06:40Z</dcterms:created>
  <dcterms:modified xsi:type="dcterms:W3CDTF">2020-02-29T02:56:15Z</dcterms:modified>
</cp:coreProperties>
</file>